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92FF"/>
    <a:srgbClr val="92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-1920" y="-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54BFA77-F72B-4FF6-BCF8-5CD29D33C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7A2C2D19-A56B-4219-BE67-A9F184990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B2B696F2-61B8-402D-825D-9A843377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2E57CB1-201D-4270-B881-D7BE3098F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0AF28DD-9D1D-4F1A-8719-4C30CB93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89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E46FB08-5615-4166-99CA-C5D58154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A082D8FD-6288-4E88-931C-C1093E1F7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E8D01648-5B20-47C1-A152-5771767C4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8A51C67-E574-4B75-A3A8-180CE8350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C82358B-0BFC-4EFA-BAFC-B60465FD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23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F7688FEE-A160-4481-A70C-79AE6C723F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CFD8E1EB-CED4-421E-A2A9-353F46BE6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A0E12B6-F602-4968-8C49-08E1B5055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48BAF992-2AA1-4F3F-A625-5B872713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CF26600-D1CA-4C3C-A8A9-5E99FA69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96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D31B048-167A-46DF-861E-5AEA987B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623FBBB-4132-4D78-8EC3-FEBC162D1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6672925-A64E-4662-B880-AF87B66F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5884B56-7F68-4084-8B91-362A990FA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6DDE519-0E46-4A62-9C16-0E913881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49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AD08E97-C8CF-45A3-B082-41BE32C81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2554A5F3-CA25-4020-B62B-C4CF510F6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4E01669-37B5-489E-BB82-EDFF854E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9DD294C-BA8E-45C0-A3E9-45BF9C81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8DC65029-A283-4F6B-9516-6C9DC74C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40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9433DF0-E731-4BFE-A3E8-08B437D23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890CBF1-803C-4209-8AE6-5D56B8EC2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9B95E39F-4281-4D14-AD06-0EFA61C83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11F9F5FC-8561-457A-A61F-757DBABC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7AA31CE9-08AD-42A3-ABC9-40231880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59983D2C-2B70-4F30-9D51-6045E125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86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C64CC9F-E01E-4B94-AC6C-82FF16894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DCA8B2E7-8D13-4421-941B-A33D369DD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A0E90A38-862E-4E9B-9D87-F9BF2E056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6DC11650-E89D-4E56-A55D-9B7EB63B9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4E7BAE4A-B879-4F92-B515-9E8658134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D0E300B6-7369-4ED6-BE36-AD559EB4B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7C96D946-91D9-40F5-9E0F-C9BE93F8E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7F3137E5-8A7D-45CB-B911-1ECEB5B83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55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3709A8C-DBFF-4AF6-909A-69ECB3F87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5CE6ACC1-4192-4054-A62C-1B793760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638C8359-6395-4697-943A-54EFC313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48C97495-376E-4AF8-8827-7184FB64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97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3125FA11-DF72-440E-94DD-3DDFAFAF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0D0B20AE-D0F2-420B-98D7-0B7EC501A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75D651B1-1A9A-42B5-A2BF-B7B81F54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18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E85C209-7FC3-46EB-83D0-C666CC2D9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65CA99CA-240C-4203-8C3B-9FE35C7C9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A3352EB3-EDCC-4B8E-8E49-A26251A97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48843343-506B-4C9A-987D-022DAF8C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5D72F562-B554-4E22-8512-233D55A2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E28F3C70-7B73-41B9-840F-8AFE847E0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88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90E10CC-62A2-4D56-A77B-CFD9FF735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61842942-48AA-4A1F-9547-5DB36EF54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FD2A37F6-0D75-4295-B3E6-2271667ED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71422F7-1B5A-48FF-A51E-0F0D196AE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9F95A411-60B9-4932-83D3-1E2F0129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18F6AB80-2724-4280-A0D8-59A07429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55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311363C1-C8EA-468F-9025-0D1CCF18D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573552BA-59D5-4591-9139-0BCE84CC0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85871BEA-C19D-4F67-96C1-86B8C215E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BFCBD-435E-4119-BE2C-AE26904565F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AC4F80D-4703-4537-8712-8841BC23D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EDED00B-B969-4691-82DC-9BA62DD11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0DF5A-3A04-491F-B1FB-22991698FCC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21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eg"/><Relationship Id="rId5" Type="http://schemas.openxmlformats.org/officeDocument/2006/relationships/image" Target="../media/image14.jpg"/><Relationship Id="rId6" Type="http://schemas.openxmlformats.org/officeDocument/2006/relationships/image" Target="../media/image15.jpe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hutterstock_1398035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" b="7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085AB8B-4BD4-450C-B573-4D07E5112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604" y="361459"/>
            <a:ext cx="11117384" cy="1278372"/>
          </a:xfrm>
        </p:spPr>
        <p:txBody>
          <a:bodyPr>
            <a:normAutofit/>
          </a:bodyPr>
          <a:lstStyle/>
          <a:p>
            <a:r>
              <a:rPr lang="it-IT" sz="8000" b="1" dirty="0" smtClean="0">
                <a:latin typeface="+mn-lt"/>
              </a:rPr>
              <a:t>Il </a:t>
            </a:r>
            <a:r>
              <a:rPr lang="it-IT" sz="8000" b="1" dirty="0">
                <a:latin typeface="+mn-lt"/>
              </a:rPr>
              <a:t>catalogo </a:t>
            </a:r>
            <a:r>
              <a:rPr lang="it-IT" sz="8000" b="1" dirty="0" smtClean="0">
                <a:latin typeface="+mn-lt"/>
              </a:rPr>
              <a:t>della </a:t>
            </a:r>
            <a:r>
              <a:rPr lang="it-IT" sz="8000" b="1" dirty="0">
                <a:latin typeface="+mn-lt"/>
              </a:rPr>
              <a:t>vita</a:t>
            </a:r>
          </a:p>
        </p:txBody>
      </p:sp>
      <p:pic>
        <p:nvPicPr>
          <p:cNvPr id="6" name="Immagine 5" descr="logo LATTES OK ner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26" y="330411"/>
            <a:ext cx="1002612" cy="10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68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DBD6BC8-A9AE-4298-A514-4CD508F92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882" cy="4351338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Sulla Terra è presente una grande </a:t>
            </a:r>
            <a:r>
              <a:rPr lang="it-IT" b="1" dirty="0"/>
              <a:t>varietà</a:t>
            </a:r>
            <a:r>
              <a:rPr lang="it-IT" dirty="0"/>
              <a:t> di organismi viventi.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Per poterli distinguere è necessario </a:t>
            </a:r>
            <a:r>
              <a:rPr lang="it-IT" b="1" dirty="0"/>
              <a:t>classificarli</a:t>
            </a:r>
            <a:r>
              <a:rPr lang="it-IT" dirty="0"/>
              <a:t> cioè ordinarli secondo </a:t>
            </a:r>
            <a:r>
              <a:rPr lang="it-IT" b="1" dirty="0"/>
              <a:t>caratteristiche simili</a:t>
            </a:r>
            <a:r>
              <a:rPr lang="it-IT" dirty="0"/>
              <a:t>.</a:t>
            </a:r>
          </a:p>
        </p:txBody>
      </p:sp>
      <p:pic>
        <p:nvPicPr>
          <p:cNvPr id="5" name="Immagine 4" descr="logo LATTES OK ne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xmlns="" id="{CCC35B82-705E-4820-A952-07A5F435799F}"/>
              </a:ext>
            </a:extLst>
          </p:cNvPr>
          <p:cNvSpPr txBox="1">
            <a:spLocks/>
          </p:cNvSpPr>
          <p:nvPr/>
        </p:nvSpPr>
        <p:spPr>
          <a:xfrm>
            <a:off x="838200" y="508000"/>
            <a:ext cx="10515600" cy="1025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smtClean="0">
                <a:solidFill>
                  <a:srgbClr val="FF6600"/>
                </a:solidFill>
                <a:latin typeface="+mn-lt"/>
              </a:rPr>
              <a:t>La classificazione dei viventi</a:t>
            </a:r>
            <a:endParaRPr lang="it-IT" b="1" dirty="0">
              <a:solidFill>
                <a:srgbClr val="FF6600"/>
              </a:solidFill>
              <a:latin typeface="+mn-lt"/>
            </a:endParaRPr>
          </a:p>
        </p:txBody>
      </p:sp>
      <p:pic>
        <p:nvPicPr>
          <p:cNvPr id="8" name="Immagine 7" descr="sequo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10" y="1657163"/>
            <a:ext cx="2985310" cy="4657368"/>
          </a:xfrm>
          <a:prstGeom prst="rect">
            <a:avLst/>
          </a:prstGeom>
        </p:spPr>
      </p:pic>
      <p:pic>
        <p:nvPicPr>
          <p:cNvPr id="9" name="Immagine 8" descr="pesceartico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90" y="3094590"/>
            <a:ext cx="3499910" cy="26249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1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15E54E3-1C66-4796-A88A-392683EA7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213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6600"/>
                </a:solidFill>
                <a:latin typeface="+mn-lt"/>
              </a:rPr>
              <a:t>La classificazione di Linneo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73066D7-D3C7-454B-A8C8-45A309592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926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/>
              <a:t>Nel </a:t>
            </a:r>
            <a:r>
              <a:rPr lang="it-IT" dirty="0"/>
              <a:t>XVIII secolo, con </a:t>
            </a:r>
            <a:r>
              <a:rPr lang="it-IT" b="1" dirty="0"/>
              <a:t>Carlo Linneo </a:t>
            </a:r>
            <a:r>
              <a:rPr lang="it-IT" dirty="0"/>
              <a:t>(1707-1778), nasce la scienza moderna di classificazione dei viventi (</a:t>
            </a:r>
            <a:r>
              <a:rPr lang="it-IT" b="1" dirty="0"/>
              <a:t>tassonomia</a:t>
            </a:r>
            <a:r>
              <a:rPr lang="it-IT" dirty="0"/>
              <a:t> o </a:t>
            </a:r>
            <a:r>
              <a:rPr lang="it-IT" b="1" dirty="0"/>
              <a:t>sistematica</a:t>
            </a:r>
            <a:r>
              <a:rPr lang="it-IT" dirty="0"/>
              <a:t>).</a:t>
            </a:r>
          </a:p>
          <a:p>
            <a:pPr marL="0" indent="0">
              <a:buNone/>
            </a:pPr>
            <a:r>
              <a:rPr lang="it-IT" dirty="0"/>
              <a:t>Linneo definisce la </a:t>
            </a:r>
            <a:r>
              <a:rPr lang="it-IT" b="1" dirty="0"/>
              <a:t>specie</a:t>
            </a:r>
            <a:r>
              <a:rPr lang="it-IT" dirty="0"/>
              <a:t> come base della sistematica:</a:t>
            </a:r>
          </a:p>
          <a:p>
            <a:r>
              <a:rPr lang="it-IT" dirty="0" smtClean="0"/>
              <a:t>una </a:t>
            </a:r>
            <a:r>
              <a:rPr lang="it-IT" dirty="0"/>
              <a:t>specie è formata dagli organismi </a:t>
            </a:r>
            <a:r>
              <a:rPr lang="it-IT" b="1" dirty="0">
                <a:solidFill>
                  <a:srgbClr val="FF6600"/>
                </a:solidFill>
              </a:rPr>
              <a:t>simili nel corpo e nel </a:t>
            </a:r>
            <a:r>
              <a:rPr lang="it-IT" b="1" dirty="0" smtClean="0">
                <a:solidFill>
                  <a:srgbClr val="FF6600"/>
                </a:solidFill>
              </a:rPr>
              <a:t>comportamento</a:t>
            </a:r>
            <a:r>
              <a:rPr lang="it-IT" dirty="0" smtClean="0"/>
              <a:t> </a:t>
            </a:r>
            <a:r>
              <a:rPr lang="it-IT" dirty="0"/>
              <a:t>che si incrociano liberamente fra loro e hanno </a:t>
            </a:r>
            <a:r>
              <a:rPr lang="it-IT" dirty="0" smtClean="0"/>
              <a:t>figli </a:t>
            </a:r>
            <a:r>
              <a:rPr lang="it-IT" dirty="0"/>
              <a:t>fertili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" name="Immagine 3" descr="logo LATTES OK ne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  <p:pic>
        <p:nvPicPr>
          <p:cNvPr id="5" name="Immagine 4" descr="shutterstock_103186065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r="4242"/>
          <a:stretch/>
        </p:blipFill>
        <p:spPr>
          <a:xfrm rot="300000">
            <a:off x="6652848" y="2133370"/>
            <a:ext cx="5021128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025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ogo LATTES OK ne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  <p:pic>
        <p:nvPicPr>
          <p:cNvPr id="5" name="Immagine 4" descr="shutterstock_912319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49" y="2244975"/>
            <a:ext cx="5046292" cy="3989748"/>
          </a:xfrm>
          <a:prstGeom prst="rect">
            <a:avLst/>
          </a:prstGeom>
        </p:spPr>
      </p:pic>
      <p:pic>
        <p:nvPicPr>
          <p:cNvPr id="2" name="Immagine 1" descr="shutterstock_7668485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0"/>
          <a:stretch/>
        </p:blipFill>
        <p:spPr>
          <a:xfrm>
            <a:off x="1799922" y="3619329"/>
            <a:ext cx="3836924" cy="234640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4142A3DE-6732-4080-90FC-05B6C3387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261" y="769918"/>
            <a:ext cx="10515600" cy="2063161"/>
          </a:xfrm>
        </p:spPr>
        <p:txBody>
          <a:bodyPr/>
          <a:lstStyle/>
          <a:p>
            <a:pPr marL="0" indent="0">
              <a:buNone/>
            </a:pPr>
            <a:r>
              <a:rPr lang="it-IT" dirty="0" err="1" smtClean="0"/>
              <a:t>Linneo</a:t>
            </a:r>
            <a:r>
              <a:rPr lang="it-IT" dirty="0" smtClean="0"/>
              <a:t> </a:t>
            </a:r>
            <a:r>
              <a:rPr lang="it-IT" dirty="0"/>
              <a:t>introduce la </a:t>
            </a:r>
            <a:r>
              <a:rPr lang="it-IT" b="1" dirty="0"/>
              <a:t>nomenclatura binomia</a:t>
            </a:r>
            <a:r>
              <a:rPr lang="it-IT" dirty="0"/>
              <a:t>:</a:t>
            </a:r>
          </a:p>
          <a:p>
            <a:r>
              <a:rPr lang="it-IT" dirty="0" smtClean="0"/>
              <a:t>una </a:t>
            </a:r>
            <a:r>
              <a:rPr lang="it-IT" dirty="0"/>
              <a:t>specie è definita con </a:t>
            </a:r>
            <a:r>
              <a:rPr lang="it-IT" b="1" dirty="0"/>
              <a:t>due nomi </a:t>
            </a:r>
            <a:r>
              <a:rPr lang="it-IT" dirty="0"/>
              <a:t>in corsivo: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il </a:t>
            </a:r>
            <a:r>
              <a:rPr lang="it-IT" dirty="0"/>
              <a:t>primo </a:t>
            </a:r>
            <a:r>
              <a:rPr lang="it-IT" dirty="0" smtClean="0"/>
              <a:t>con l’iniziale </a:t>
            </a:r>
            <a:r>
              <a:rPr lang="it-IT" dirty="0"/>
              <a:t>maiuscola, in genere un sostantivo;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il </a:t>
            </a:r>
            <a:r>
              <a:rPr lang="it-IT" dirty="0"/>
              <a:t>secondo </a:t>
            </a:r>
            <a:r>
              <a:rPr lang="it-IT" dirty="0" smtClean="0"/>
              <a:t>con l’iniziale </a:t>
            </a:r>
            <a:r>
              <a:rPr lang="it-IT" dirty="0"/>
              <a:t>minuscola, in genere un aggettivo.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3129525" y="6122350"/>
            <a:ext cx="161835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b="1" dirty="0" err="1" smtClean="0"/>
              <a:t>Felis</a:t>
            </a:r>
            <a:r>
              <a:rPr lang="it-IT" b="1" dirty="0" smtClean="0"/>
              <a:t> </a:t>
            </a:r>
            <a:r>
              <a:rPr lang="it-IT" b="1" dirty="0" err="1" smtClean="0"/>
              <a:t>margarita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8010233" y="6122350"/>
            <a:ext cx="117211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4B183"/>
            </a:solidFill>
          </a:ln>
        </p:spPr>
        <p:txBody>
          <a:bodyPr wrap="none">
            <a:spAutoFit/>
          </a:bodyPr>
          <a:lstStyle/>
          <a:p>
            <a:r>
              <a:rPr lang="it-IT" b="1" dirty="0" err="1" smtClean="0"/>
              <a:t>Felis</a:t>
            </a:r>
            <a:r>
              <a:rPr lang="it-IT" b="1" dirty="0" smtClean="0"/>
              <a:t> </a:t>
            </a:r>
            <a:r>
              <a:rPr lang="it-IT" b="1" dirty="0" err="1" smtClean="0"/>
              <a:t>catus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0446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D0DD04C5-4E4F-45B7-866F-A109520C8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039" y="883040"/>
            <a:ext cx="9839569" cy="520600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 classificazione sistematica di Linneo utilizza sette raggruppamenti detti </a:t>
            </a:r>
            <a:r>
              <a:rPr lang="it-IT" b="1" dirty="0"/>
              <a:t>categorie sistematiche </a:t>
            </a:r>
            <a:r>
              <a:rPr lang="it-IT" dirty="0"/>
              <a:t>che sono ordinate dalla più piccola alla più grande: </a:t>
            </a:r>
          </a:p>
          <a:p>
            <a:r>
              <a:rPr lang="it-IT" b="1" dirty="0"/>
              <a:t>specie</a:t>
            </a:r>
            <a:r>
              <a:rPr lang="it-IT" dirty="0"/>
              <a:t>, </a:t>
            </a:r>
          </a:p>
          <a:p>
            <a:r>
              <a:rPr lang="it-IT" b="1" dirty="0"/>
              <a:t>genere</a:t>
            </a:r>
            <a:r>
              <a:rPr lang="it-IT" dirty="0"/>
              <a:t>, </a:t>
            </a:r>
          </a:p>
          <a:p>
            <a:r>
              <a:rPr lang="it-IT" b="1" dirty="0"/>
              <a:t>famiglia</a:t>
            </a:r>
            <a:r>
              <a:rPr lang="it-IT" dirty="0"/>
              <a:t>, </a:t>
            </a:r>
          </a:p>
          <a:p>
            <a:r>
              <a:rPr lang="it-IT" b="1" dirty="0"/>
              <a:t>ordine</a:t>
            </a:r>
            <a:r>
              <a:rPr lang="it-IT" dirty="0"/>
              <a:t>, 						</a:t>
            </a:r>
            <a:endParaRPr lang="it-IT" dirty="0" smtClean="0"/>
          </a:p>
          <a:p>
            <a:r>
              <a:rPr lang="it-IT" b="1" dirty="0" smtClean="0"/>
              <a:t>classe</a:t>
            </a:r>
            <a:r>
              <a:rPr lang="it-IT" dirty="0"/>
              <a:t>, </a:t>
            </a:r>
          </a:p>
          <a:p>
            <a:r>
              <a:rPr lang="it-IT" b="1" dirty="0"/>
              <a:t>tipo</a:t>
            </a:r>
            <a:r>
              <a:rPr lang="it-IT" dirty="0"/>
              <a:t> (o </a:t>
            </a:r>
            <a:r>
              <a:rPr lang="it-IT" i="1" dirty="0"/>
              <a:t>phylum</a:t>
            </a:r>
            <a:r>
              <a:rPr lang="it-IT" dirty="0"/>
              <a:t>), </a:t>
            </a:r>
          </a:p>
          <a:p>
            <a:r>
              <a:rPr lang="it-IT" b="1" dirty="0"/>
              <a:t>regno</a:t>
            </a:r>
            <a:r>
              <a:rPr lang="it-IT" dirty="0"/>
              <a:t>. </a:t>
            </a:r>
          </a:p>
        </p:txBody>
      </p:sp>
      <p:pic>
        <p:nvPicPr>
          <p:cNvPr id="4" name="Immagine 3" descr="logo LATTES OK ne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  <p:pic>
        <p:nvPicPr>
          <p:cNvPr id="2" name="Immagine 1" descr="33m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34" y="2062437"/>
            <a:ext cx="6924948" cy="454106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394770" y="1931351"/>
            <a:ext cx="78739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4B183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specie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8332617" y="2302580"/>
            <a:ext cx="85151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genere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8709709" y="2777366"/>
            <a:ext cx="95290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4B183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famiglia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9080941" y="3216979"/>
            <a:ext cx="81304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ordine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9510787" y="3656598"/>
            <a:ext cx="75227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4B183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classe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10136018" y="4086442"/>
            <a:ext cx="7762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tipo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10618617" y="4783966"/>
            <a:ext cx="74033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4B183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regno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6315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4129D234-C033-47E8-B05E-01D028F98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923"/>
            <a:ext cx="6801338" cy="452315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sz="3000" dirty="0"/>
              <a:t>Per classificare i viventi si cercano somiglianze che indichino una parentela</a:t>
            </a:r>
            <a:r>
              <a:rPr lang="it-IT" sz="3000" dirty="0" smtClean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3000" dirty="0" smtClean="0"/>
              <a:t>Le </a:t>
            </a:r>
            <a:r>
              <a:rPr lang="it-IT" sz="3000" dirty="0"/>
              <a:t>caratteristiche simili dovute a </a:t>
            </a:r>
            <a:r>
              <a:rPr lang="it-IT" sz="3000" b="1" dirty="0"/>
              <a:t>legami di parentela </a:t>
            </a:r>
            <a:r>
              <a:rPr lang="it-IT" sz="3000" dirty="0"/>
              <a:t>si chiamano </a:t>
            </a:r>
            <a:r>
              <a:rPr lang="it-IT" sz="3000" b="1" dirty="0"/>
              <a:t>omologhe.</a:t>
            </a: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 smtClean="0"/>
              <a:t>Accade </a:t>
            </a:r>
            <a:r>
              <a:rPr lang="it-IT" sz="3000" dirty="0"/>
              <a:t>anche che organismi non imparentati possono somigliarsi perché si sono adattati a uno stesso ambiente.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t-IT" sz="3000" dirty="0"/>
              <a:t>Le caratteristiche simili sviluppate come risposta a stimoli di </a:t>
            </a:r>
            <a:r>
              <a:rPr lang="it-IT" sz="3000" b="1" dirty="0"/>
              <a:t>adattamento ambientale </a:t>
            </a:r>
            <a:r>
              <a:rPr lang="it-IT" sz="3000" dirty="0"/>
              <a:t>si chiamano caratteristiche </a:t>
            </a:r>
            <a:r>
              <a:rPr lang="it-IT" sz="3000" b="1" dirty="0"/>
              <a:t>analoghe.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 descr="logo LATTES OK ne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  <p:pic>
        <p:nvPicPr>
          <p:cNvPr id="2" name="Immagine 1" descr="COLIBRI5 -830737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54" y="735855"/>
            <a:ext cx="3888432" cy="2592288"/>
          </a:xfrm>
          <a:prstGeom prst="rect">
            <a:avLst/>
          </a:prstGeom>
        </p:spPr>
      </p:pic>
      <p:pic>
        <p:nvPicPr>
          <p:cNvPr id="5" name="Immagine 4" descr="aliinsetto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10563" r="1809" b="6564"/>
          <a:stretch/>
        </p:blipFill>
        <p:spPr>
          <a:xfrm>
            <a:off x="7864231" y="3800230"/>
            <a:ext cx="3849078" cy="261815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 rot="21300000">
            <a:off x="7570618" y="944658"/>
            <a:ext cx="78135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4B183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colibrì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 rot="21300000">
            <a:off x="7635096" y="5717904"/>
            <a:ext cx="54373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4B183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ape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411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85EF0BF-3B1A-4EB8-9D0B-4DDEC1F0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644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6600"/>
                </a:solidFill>
                <a:latin typeface="+mn-lt"/>
              </a:rPr>
              <a:t>I cinque regni dei viventi</a:t>
            </a:r>
          </a:p>
        </p:txBody>
      </p:sp>
      <p:pic>
        <p:nvPicPr>
          <p:cNvPr id="4" name="Immagine 3" descr="logo LATTES OK ne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8" y="6319818"/>
            <a:ext cx="400474" cy="421550"/>
          </a:xfrm>
          <a:prstGeom prst="rect">
            <a:avLst/>
          </a:prstGeom>
        </p:spPr>
      </p:pic>
      <p:pic>
        <p:nvPicPr>
          <p:cNvPr id="12" name="Immagine 11" descr="pianta1 cor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56845" y="3765418"/>
            <a:ext cx="3421200" cy="213788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 descr="shutterstock_43013707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1225783" y="1299597"/>
            <a:ext cx="3368842" cy="224634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 descr="metanobatter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691955" y="4621001"/>
            <a:ext cx="3058026" cy="203802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 descr="shutterstock_2525241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7728422" y="1466025"/>
            <a:ext cx="345638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magine 15" descr="protista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000">
            <a:off x="8636243" y="4267568"/>
            <a:ext cx="2945758" cy="22110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tangolo 6"/>
          <p:cNvSpPr/>
          <p:nvPr/>
        </p:nvSpPr>
        <p:spPr>
          <a:xfrm rot="21300000">
            <a:off x="4286229" y="2319500"/>
            <a:ext cx="1247040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 cmpd="sng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funghi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 rot="21300000">
            <a:off x="3054656" y="4060826"/>
            <a:ext cx="1243597" cy="369332"/>
          </a:xfrm>
          <a:prstGeom prst="rect">
            <a:avLst/>
          </a:prstGeom>
          <a:solidFill>
            <a:srgbClr val="C5E0B4"/>
          </a:solidFill>
          <a:ln w="38100" cmpd="sng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piante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 rot="300000">
            <a:off x="5449759" y="4383997"/>
            <a:ext cx="117212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monere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 rot="540000">
            <a:off x="6807943" y="2344808"/>
            <a:ext cx="119076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animali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 rot="120000">
            <a:off x="7970105" y="4118533"/>
            <a:ext cx="1130141" cy="369332"/>
          </a:xfrm>
          <a:prstGeom prst="rect">
            <a:avLst/>
          </a:prstGeom>
          <a:solidFill>
            <a:srgbClr val="CF92FF"/>
          </a:solidFill>
          <a:ln w="38100" cmpd="sng">
            <a:solidFill>
              <a:srgbClr val="92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protisti</a:t>
            </a:r>
            <a:endParaRPr lang="it-IT" dirty="0"/>
          </a:p>
        </p:txBody>
      </p:sp>
      <p:cxnSp>
        <p:nvCxnSpPr>
          <p:cNvPr id="18" name="Connettore 2 17"/>
          <p:cNvCxnSpPr>
            <a:stCxn id="6" idx="3"/>
            <a:endCxn id="11" idx="1"/>
          </p:cNvCxnSpPr>
          <p:nvPr/>
        </p:nvCxnSpPr>
        <p:spPr>
          <a:xfrm>
            <a:off x="6946703" y="3476178"/>
            <a:ext cx="1023746" cy="807300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endCxn id="9" idx="0"/>
          </p:cNvCxnSpPr>
          <p:nvPr/>
        </p:nvCxnSpPr>
        <p:spPr>
          <a:xfrm flipH="1">
            <a:off x="6051915" y="3745809"/>
            <a:ext cx="70265" cy="638891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endCxn id="8" idx="3"/>
          </p:cNvCxnSpPr>
          <p:nvPr/>
        </p:nvCxnSpPr>
        <p:spPr>
          <a:xfrm flipH="1">
            <a:off x="4295887" y="3595077"/>
            <a:ext cx="989268" cy="596222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6457462" y="2657232"/>
            <a:ext cx="537307" cy="556845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 flipV="1">
            <a:off x="5304692" y="2627923"/>
            <a:ext cx="403273" cy="596209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5070079" y="3214568"/>
            <a:ext cx="187662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4B18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/>
              <a:t>5 REGNI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867983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188</Words>
  <Application>Microsoft Macintosh PowerPoint</Application>
  <PresentationFormat>Personalizzato</PresentationFormat>
  <Paragraphs>41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Il catalogo della vita</vt:lpstr>
      <vt:lpstr>Presentazione di PowerPoint</vt:lpstr>
      <vt:lpstr>La classificazione di Linneo</vt:lpstr>
      <vt:lpstr>Presentazione di PowerPoint</vt:lpstr>
      <vt:lpstr>Presentazione di PowerPoint</vt:lpstr>
      <vt:lpstr>Presentazione di PowerPoint</vt:lpstr>
      <vt:lpstr>I cinque regni dei viventi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U3 Il catalogo della vita</dc:title>
  <dc:creator>silvia grilli</dc:creator>
  <cp:lastModifiedBy>Elena De Bernardin</cp:lastModifiedBy>
  <cp:revision>26</cp:revision>
  <dcterms:created xsi:type="dcterms:W3CDTF">2020-03-16T14:54:07Z</dcterms:created>
  <dcterms:modified xsi:type="dcterms:W3CDTF">2020-03-18T08:44:53Z</dcterms:modified>
</cp:coreProperties>
</file>